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9" r:id="rId2"/>
    <p:sldId id="291" r:id="rId3"/>
    <p:sldId id="280" r:id="rId4"/>
    <p:sldId id="281" r:id="rId5"/>
    <p:sldId id="282" r:id="rId6"/>
    <p:sldId id="283" r:id="rId7"/>
    <p:sldId id="284" r:id="rId8"/>
    <p:sldId id="285" r:id="rId9"/>
    <p:sldId id="286" r:id="rId10"/>
    <p:sldId id="257" r:id="rId11"/>
    <p:sldId id="258" r:id="rId12"/>
    <p:sldId id="259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92" r:id="rId27"/>
    <p:sldId id="293" r:id="rId28"/>
    <p:sldId id="294" r:id="rId29"/>
    <p:sldId id="295" r:id="rId30"/>
    <p:sldId id="296" r:id="rId31"/>
    <p:sldId id="275" r:id="rId32"/>
    <p:sldId id="297" r:id="rId33"/>
    <p:sldId id="287" r:id="rId34"/>
    <p:sldId id="288" r:id="rId35"/>
    <p:sldId id="289" r:id="rId36"/>
    <p:sldId id="290" r:id="rId37"/>
    <p:sldId id="276" r:id="rId38"/>
    <p:sldId id="298" r:id="rId39"/>
    <p:sldId id="277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83" autoAdjust="0"/>
    <p:restoredTop sz="94660"/>
  </p:normalViewPr>
  <p:slideViewPr>
    <p:cSldViewPr snapToGrid="0">
      <p:cViewPr varScale="1">
        <p:scale>
          <a:sx n="71" d="100"/>
          <a:sy n="71" d="100"/>
        </p:scale>
        <p:origin x="6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92B17-A85B-43A0-BA0C-3F7F74F0C5A2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49C0-4CAB-4952-9E94-A27B0978D3B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92B17-A85B-43A0-BA0C-3F7F74F0C5A2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49C0-4CAB-4952-9E94-A27B0978D3B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92B17-A85B-43A0-BA0C-3F7F74F0C5A2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49C0-4CAB-4952-9E94-A27B0978D3B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92B17-A85B-43A0-BA0C-3F7F74F0C5A2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49C0-4CAB-4952-9E94-A27B0978D3B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92B17-A85B-43A0-BA0C-3F7F74F0C5A2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49C0-4CAB-4952-9E94-A27B0978D3B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92B17-A85B-43A0-BA0C-3F7F74F0C5A2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49C0-4CAB-4952-9E94-A27B0978D3B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92B17-A85B-43A0-BA0C-3F7F74F0C5A2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49C0-4CAB-4952-9E94-A27B0978D3B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92B17-A85B-43A0-BA0C-3F7F74F0C5A2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49C0-4CAB-4952-9E94-A27B0978D3B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92B17-A85B-43A0-BA0C-3F7F74F0C5A2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49C0-4CAB-4952-9E94-A27B0978D3B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92B17-A85B-43A0-BA0C-3F7F74F0C5A2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49C0-4CAB-4952-9E94-A27B0978D3B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92B17-A85B-43A0-BA0C-3F7F74F0C5A2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49C0-4CAB-4952-9E94-A27B0978D3B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092B17-A85B-43A0-BA0C-3F7F74F0C5A2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7149C0-4CAB-4952-9E94-A27B0978D3B3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11" Type="http://schemas.openxmlformats.org/officeDocument/2006/relationships/image" Target="../media/image38.jpe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0" name="Rectangle 105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738" y="-1"/>
            <a:ext cx="12006262" cy="62356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i="1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Title: </a:t>
            </a:r>
            <a:r>
              <a:rPr lang="en-US" sz="3110" b="1" i="1" kern="1200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Cloud Computing</a:t>
            </a:r>
            <a:r>
              <a:rPr lang="en-US" sz="3110" b="1" i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110" b="1" i="1" kern="1200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Fundamentals</a:t>
            </a:r>
            <a:br>
              <a:rPr lang="en-US" sz="3110" b="1" i="1" kern="1200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</a:br>
            <a:br>
              <a:rPr lang="en-US" sz="2100" b="1" i="1" kern="1200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3200" b="1" i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Subtitle: </a:t>
            </a:r>
            <a:r>
              <a:rPr lang="en-US" sz="2800" b="1" i="1" kern="1200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Curriculum Planning </a:t>
            </a:r>
            <a:br>
              <a:rPr lang="en-US" sz="2800" b="1" i="1" kern="1200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</a:br>
            <a:br>
              <a:rPr lang="en-US" sz="21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1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1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             </a:t>
            </a:r>
            <a:br>
              <a:rPr lang="en-US" sz="21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1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200" b="1" i="1" kern="1200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Name :</a:t>
            </a:r>
            <a:r>
              <a:rPr lang="en-US" sz="2100" b="1" i="1" kern="1200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b="1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Ravi Talakonda</a:t>
            </a:r>
            <a:br>
              <a:rPr 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21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33" name="sketch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Top 10 technology companies in Europe | Business Chief UK &amp; Euro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43774" y="2261389"/>
            <a:ext cx="4186237" cy="397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  <p:sp>
        <p:nvSpPr>
          <p:cNvPr id="11" name="TextBox 10"/>
          <p:cNvSpPr txBox="1"/>
          <p:nvPr/>
        </p:nvSpPr>
        <p:spPr>
          <a:xfrm>
            <a:off x="107576" y="121024"/>
            <a:ext cx="4087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</a:rPr>
              <a:t>      </a:t>
            </a:r>
            <a:r>
              <a:rPr lang="en-US" sz="4000" b="1" i="1" dirty="0">
                <a:ln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cloud?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0988" y="4235824"/>
            <a:ext cx="57418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Let’s assume that you are watching a cloud in the sky. But have you ever thought that you can watch the same cloud anywhere in your location. This is how it works , you can access the data/application via the internet at any time in anyway.</a:t>
            </a:r>
            <a:endParaRPr lang="en-IN" sz="2400" i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8486"/>
            <a:ext cx="3617259" cy="258532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018485"/>
            <a:ext cx="4208929" cy="269290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128" y="1018483"/>
            <a:ext cx="4096871" cy="269290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0" y="4101352"/>
            <a:ext cx="1219199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i="1" dirty="0"/>
          </a:p>
          <a:p>
            <a:r>
              <a:rPr lang="en-US" sz="2800" i="1" dirty="0"/>
              <a:t>If you are working on Project for 30 days and you saved all your data and your local PC. But </a:t>
            </a:r>
            <a:r>
              <a:rPr lang="en-US" sz="2800" i="1" dirty="0" err="1"/>
              <a:t>unexpectly</a:t>
            </a:r>
            <a:r>
              <a:rPr lang="en-US" sz="2800" i="1" dirty="0"/>
              <a:t> your pc got broken. You lost all your Project data</a:t>
            </a:r>
            <a:r>
              <a:rPr lang="en-US" sz="2800" b="1" i="1" dirty="0"/>
              <a:t>.</a:t>
            </a:r>
          </a:p>
          <a:p>
            <a:endParaRPr lang="en-US" i="1" dirty="0"/>
          </a:p>
          <a:p>
            <a:r>
              <a:rPr lang="en-US" sz="3200" b="1" i="1" dirty="0">
                <a:solidFill>
                  <a:srgbClr val="FF0000"/>
                </a:solidFill>
              </a:rPr>
              <a:t>NOTE</a:t>
            </a:r>
            <a:r>
              <a:rPr lang="en-US" sz="3200" b="1" i="1" dirty="0"/>
              <a:t>: </a:t>
            </a:r>
            <a:r>
              <a:rPr lang="en-US" sz="2400" i="1" dirty="0"/>
              <a:t>Whenever you saved your data in a physical device like memory cards, CDs, and pen drives. If you lost these devices or if the devices gets crashed then the data should not be retrieved.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                           </a:t>
            </a:r>
            <a:endParaRPr lang="en-IN" dirty="0"/>
          </a:p>
        </p:txBody>
      </p:sp>
      <p:sp>
        <p:nvSpPr>
          <p:cNvPr id="25" name="TextBox 24"/>
          <p:cNvSpPr txBox="1"/>
          <p:nvPr/>
        </p:nvSpPr>
        <p:spPr>
          <a:xfrm>
            <a:off x="1" y="0"/>
            <a:ext cx="443752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</a:t>
            </a:r>
          </a:p>
          <a:p>
            <a:r>
              <a:rPr lang="en-US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          </a:t>
            </a:r>
            <a:r>
              <a:rPr lang="en-US" sz="4000" b="1" i="1" dirty="0">
                <a:solidFill>
                  <a:schemeClr val="accent1"/>
                </a:solidFill>
                <a:latin typeface="+mj-lt"/>
                <a:ea typeface="Calibri" panose="020F0502020204030204" charset="0"/>
                <a:cs typeface="Calibri" panose="020F0502020204030204" charset="0"/>
              </a:rPr>
              <a:t>Why Cloud</a:t>
            </a:r>
            <a:r>
              <a:rPr lang="en-US" sz="4000" b="1" dirty="0">
                <a:solidFill>
                  <a:schemeClr val="accent1"/>
                </a:solidFill>
                <a:latin typeface="+mj-lt"/>
                <a:ea typeface="Calibri" panose="020F0502020204030204" charset="0"/>
                <a:cs typeface="Calibri" panose="020F0502020204030204" charset="0"/>
              </a:rPr>
              <a:t>?</a:t>
            </a:r>
            <a:endParaRPr lang="en-IN" sz="4000" b="1" dirty="0">
              <a:solidFill>
                <a:schemeClr val="accent1"/>
              </a:solidFill>
              <a:latin typeface="+mj-lt"/>
              <a:ea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4741"/>
            <a:ext cx="4032869" cy="37003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589" y="1008530"/>
            <a:ext cx="3671046" cy="309282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7576" y="188258"/>
            <a:ext cx="7498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     </a:t>
            </a:r>
            <a:r>
              <a:rPr lang="en-US" sz="2800" i="1" dirty="0"/>
              <a:t>But what if you saved all your files into cloud</a:t>
            </a:r>
            <a:endParaRPr lang="en-IN" sz="2800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4101353"/>
            <a:ext cx="1219199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  <a:r>
              <a:rPr lang="en-IN" dirty="0"/>
              <a:t>  </a:t>
            </a:r>
          </a:p>
          <a:p>
            <a:r>
              <a:rPr lang="en-IN" sz="2800" i="1" dirty="0"/>
              <a:t>Now even if you lose your files now, no need to worry about data. Because all your files and folders are securely stored in the cloud .                                                                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354" y="1008531"/>
            <a:ext cx="3028950" cy="309282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385762"/>
            <a:ext cx="527684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680085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3600" dirty="0"/>
              <a:t> </a:t>
            </a:r>
            <a:r>
              <a:rPr lang="en-IN" sz="3600" dirty="0"/>
              <a:t>       </a:t>
            </a:r>
            <a:r>
              <a:rPr lang="en-IN" sz="3600" b="1" i="1" dirty="0">
                <a:solidFill>
                  <a:schemeClr val="accent1"/>
                </a:solidFill>
              </a:rPr>
              <a:t>WHAT IS CLOUD COMPUTING?</a:t>
            </a:r>
          </a:p>
          <a:p>
            <a:endParaRPr lang="en-US" i="1" dirty="0"/>
          </a:p>
          <a:p>
            <a:endParaRPr lang="en-US" i="1" dirty="0"/>
          </a:p>
          <a:p>
            <a:r>
              <a:rPr lang="en-US" sz="2800" i="1" dirty="0"/>
              <a:t>C</a:t>
            </a:r>
            <a:r>
              <a:rPr lang="en-IN" sz="2800" i="1" dirty="0"/>
              <a:t>loud Computing is the delivery of computing services like  servers, storage, Database, Networking and software.</a:t>
            </a:r>
          </a:p>
          <a:p>
            <a:endParaRPr lang="en-US" sz="2000" b="1" i="1" dirty="0"/>
          </a:p>
          <a:p>
            <a:r>
              <a:rPr lang="en-US" sz="2000" b="1" i="1" dirty="0"/>
              <a:t>                                            </a:t>
            </a:r>
            <a:r>
              <a:rPr lang="en-IN" sz="2800" b="1" i="1" dirty="0"/>
              <a:t> or</a:t>
            </a:r>
          </a:p>
          <a:p>
            <a:endParaRPr lang="en-IN" sz="2800" b="1" i="1" dirty="0"/>
          </a:p>
          <a:p>
            <a:r>
              <a:rPr lang="en-US" sz="2800" i="1" dirty="0"/>
              <a:t>It is the processing of accessing the data or     application via the internet</a:t>
            </a:r>
            <a:r>
              <a:rPr lang="en-US" sz="2800" dirty="0"/>
              <a:t>.</a:t>
            </a:r>
            <a:endParaRPr lang="en-IN" sz="28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1344706"/>
            <a:ext cx="6414250" cy="5513293"/>
          </a:xfrm>
          <a:prstGeom prst="rect">
            <a:avLst/>
          </a:prstGeom>
        </p:spPr>
      </p:pic>
      <p:sp>
        <p:nvSpPr>
          <p:cNvPr id="7" name="Arrow: Right 6"/>
          <p:cNvSpPr/>
          <p:nvPr/>
        </p:nvSpPr>
        <p:spPr>
          <a:xfrm>
            <a:off x="6817659" y="3886200"/>
            <a:ext cx="1613647" cy="2483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588" y="0"/>
            <a:ext cx="3451412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2" y="0"/>
            <a:ext cx="874058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3200" b="1" i="1" dirty="0"/>
              <a:t> </a:t>
            </a:r>
            <a:r>
              <a:rPr lang="en-IN" sz="3200" b="1" i="1" dirty="0"/>
              <a:t>    </a:t>
            </a:r>
            <a:r>
              <a:rPr lang="en-IN" sz="4000" b="1" i="1" dirty="0">
                <a:solidFill>
                  <a:schemeClr val="accent1"/>
                </a:solidFill>
              </a:rPr>
              <a:t>TYPES OF CLOUD COMPUTING?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29" y="961465"/>
            <a:ext cx="10878671" cy="49350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44" y="981634"/>
            <a:ext cx="10818712" cy="58763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" y="1"/>
            <a:ext cx="547295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 </a:t>
            </a:r>
            <a:r>
              <a:rPr lang="en-IN" dirty="0"/>
              <a:t>         </a:t>
            </a:r>
            <a:r>
              <a:rPr lang="en-IN" sz="4000" b="1" i="1" dirty="0">
                <a:solidFill>
                  <a:schemeClr val="accent1"/>
                </a:solidFill>
              </a:rPr>
              <a:t>SERVICE MODEL: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5130" y="969258"/>
            <a:ext cx="1124174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Infrastructure as a Service(IaaS): </a:t>
            </a:r>
            <a:r>
              <a:rPr lang="en-US" sz="2400" i="1" dirty="0"/>
              <a:t>In this model, the cloud provider offers virtualized computing resources. Such as virtual machines , storage and networking to customers.</a:t>
            </a:r>
          </a:p>
          <a:p>
            <a:r>
              <a:rPr lang="en-US" sz="2400" i="1" dirty="0"/>
              <a:t>Ex: </a:t>
            </a:r>
            <a:r>
              <a:rPr lang="en-US" sz="2400" i="1" dirty="0">
                <a:solidFill>
                  <a:srgbClr val="00B0F0"/>
                </a:solidFill>
              </a:rPr>
              <a:t>AWS, AZURE, GCP used for Infrastructure provisioned and managed over internet.</a:t>
            </a:r>
            <a:endParaRPr lang="en-IN" sz="2400" i="1" dirty="0">
              <a:solidFill>
                <a:srgbClr val="00B0F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18" y="2971800"/>
            <a:ext cx="3644153" cy="228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071" y="2796988"/>
            <a:ext cx="4607860" cy="24608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880" y="2971800"/>
            <a:ext cx="3505202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83341" y="860612"/>
            <a:ext cx="1031389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i="1" dirty="0"/>
              <a:t>Platform as a Service(PaaS</a:t>
            </a:r>
            <a:r>
              <a:rPr lang="en-US" sz="2400" b="1" i="1" dirty="0"/>
              <a:t>): </a:t>
            </a:r>
            <a:r>
              <a:rPr lang="en-US" sz="2400" i="1" dirty="0"/>
              <a:t>This model provides a platform for developers to 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</a:t>
            </a:r>
            <a:r>
              <a:rPr lang="en-US" sz="2400" i="1" dirty="0"/>
              <a:t> run, and manage their own applications without having to worry about the underlying infrastructure.</a:t>
            </a:r>
          </a:p>
          <a:p>
            <a:pPr algn="just"/>
            <a:r>
              <a:rPr lang="en-US" sz="2800" i="1" dirty="0"/>
              <a:t>Ex</a:t>
            </a:r>
            <a:r>
              <a:rPr lang="en-US" sz="2400" dirty="0">
                <a:solidFill>
                  <a:srgbClr val="00B0F0"/>
                </a:solidFill>
              </a:rPr>
              <a:t>: </a:t>
            </a:r>
            <a:r>
              <a:rPr lang="en-US" sz="2400" i="1" dirty="0">
                <a:solidFill>
                  <a:srgbClr val="00B0F0"/>
                </a:solidFill>
              </a:rPr>
              <a:t>Heroku, Google App Engine, </a:t>
            </a:r>
            <a:r>
              <a:rPr lang="en-US" sz="2400" i="1" dirty="0" err="1">
                <a:solidFill>
                  <a:srgbClr val="00B0F0"/>
                </a:solidFill>
              </a:rPr>
              <a:t>Godaddy</a:t>
            </a:r>
            <a:r>
              <a:rPr lang="en-US" sz="2400" i="1" dirty="0">
                <a:solidFill>
                  <a:srgbClr val="00B0F0"/>
                </a:solidFill>
              </a:rPr>
              <a:t> and Microsoft Azure App Service</a:t>
            </a:r>
          </a:p>
          <a:p>
            <a:pPr algn="just"/>
            <a:endParaRPr lang="en-US" sz="2400" i="1" dirty="0">
              <a:solidFill>
                <a:srgbClr val="00B0F0"/>
              </a:solidFill>
            </a:endParaRPr>
          </a:p>
          <a:p>
            <a:pPr algn="just"/>
            <a:endParaRPr lang="en-US" sz="2400" dirty="0">
              <a:solidFill>
                <a:srgbClr val="00B0F0"/>
              </a:solidFill>
            </a:endParaRPr>
          </a:p>
          <a:p>
            <a:pPr algn="just"/>
            <a:r>
              <a:rPr lang="en-US" sz="2400" b="1" i="1" dirty="0"/>
              <a:t>Software as a Service(SaaS</a:t>
            </a:r>
            <a:r>
              <a:rPr lang="en-US" sz="2400" b="1" dirty="0"/>
              <a:t>): </a:t>
            </a:r>
            <a:r>
              <a:rPr lang="en-US" sz="2400" i="1" dirty="0"/>
              <a:t>SaaS is the most abstracted cloud computing type, delivering fully functional software applications via the internet. Users access the applications through a web browser. The provider hosts, maintains, and updates the software behalf of the user.</a:t>
            </a:r>
          </a:p>
          <a:p>
            <a:pPr algn="just"/>
            <a:r>
              <a:rPr lang="en-US" sz="2400" b="1" i="1" dirty="0"/>
              <a:t>Ex: </a:t>
            </a:r>
            <a:r>
              <a:rPr lang="en-US" sz="2400" i="1" dirty="0">
                <a:solidFill>
                  <a:srgbClr val="00B0F0"/>
                </a:solidFill>
              </a:rPr>
              <a:t>Gmail- you can manage inbox only, Google take care of data centers, servers, network, storage maintenance etc.. All you need worry about software and how you use it.</a:t>
            </a:r>
          </a:p>
          <a:p>
            <a:pPr algn="just"/>
            <a:endParaRPr lang="en-US" sz="2400" dirty="0">
              <a:solidFill>
                <a:srgbClr val="00B0F0"/>
              </a:solidFill>
            </a:endParaRPr>
          </a:p>
          <a:p>
            <a:pPr algn="just"/>
            <a:endParaRPr lang="en-US" sz="2400" dirty="0">
              <a:solidFill>
                <a:srgbClr val="00B0F0"/>
              </a:solidFill>
            </a:endParaRPr>
          </a:p>
          <a:p>
            <a:pPr algn="just"/>
            <a:endParaRPr lang="en-IN" sz="2800" b="1" u="sng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059" y="1609023"/>
            <a:ext cx="8135469" cy="37206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4812" y="363072"/>
            <a:ext cx="5432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>
                <a:solidFill>
                  <a:schemeClr val="accent1"/>
                </a:solidFill>
              </a:rPr>
              <a:t>DEPLOYMENT MODEL</a:t>
            </a:r>
            <a:r>
              <a:rPr lang="en-US" sz="4000" b="1" dirty="0">
                <a:solidFill>
                  <a:schemeClr val="accent1"/>
                </a:solidFill>
              </a:rPr>
              <a:t>:</a:t>
            </a:r>
            <a:endParaRPr lang="en-IN" sz="40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1" dirty="0">
                <a:solidFill>
                  <a:schemeClr val="accent1"/>
                </a:solidFill>
              </a:rPr>
              <a:t>                           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075" y="1485900"/>
            <a:ext cx="10753725" cy="537209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IN" sz="5800" b="1" i="1" dirty="0">
                <a:solidFill>
                  <a:schemeClr val="tx2">
                    <a:lumMod val="75000"/>
                  </a:schemeClr>
                </a:solidFill>
              </a:rPr>
              <a:t>Purpose:</a:t>
            </a:r>
            <a:r>
              <a:rPr lang="en-IN" sz="3200" b="1" i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IN" sz="4400" i="1" dirty="0"/>
              <a:t>To outline a curriculum designed to provide a thorough understanding of cloud computing fundamentals.</a:t>
            </a:r>
          </a:p>
          <a:p>
            <a:pPr marL="0" indent="0">
              <a:buNone/>
            </a:pPr>
            <a:r>
              <a:rPr lang="en-IN" sz="5800" b="1" i="1" dirty="0">
                <a:solidFill>
                  <a:schemeClr val="tx2">
                    <a:lumMod val="75000"/>
                  </a:schemeClr>
                </a:solidFill>
              </a:rPr>
              <a:t>Agenda:</a:t>
            </a:r>
          </a:p>
          <a:p>
            <a:pPr marL="0" indent="0">
              <a:buNone/>
            </a:pPr>
            <a:r>
              <a:rPr lang="en-IN" sz="4400" i="1" dirty="0">
                <a:solidFill>
                  <a:schemeClr val="tx2">
                    <a:lumMod val="75000"/>
                  </a:schemeClr>
                </a:solidFill>
              </a:rPr>
              <a:t>1.</a:t>
            </a:r>
            <a:r>
              <a:rPr lang="en-IN" sz="4400" i="1" dirty="0"/>
              <a:t>Curriculum Goal</a:t>
            </a:r>
          </a:p>
          <a:p>
            <a:pPr marL="0" indent="0">
              <a:buNone/>
            </a:pPr>
            <a:r>
              <a:rPr lang="en-IN" sz="4400" i="1" dirty="0"/>
              <a:t>2.Target Audience</a:t>
            </a:r>
          </a:p>
          <a:p>
            <a:pPr marL="0" indent="0">
              <a:buNone/>
            </a:pPr>
            <a:r>
              <a:rPr lang="en-IN" sz="4400" i="1" dirty="0"/>
              <a:t>3.Prerequisite Knowledge</a:t>
            </a:r>
          </a:p>
          <a:p>
            <a:pPr marL="0" indent="0">
              <a:buNone/>
            </a:pPr>
            <a:r>
              <a:rPr lang="en-IN" sz="4400" i="1" dirty="0"/>
              <a:t>4.Skill Level </a:t>
            </a:r>
          </a:p>
          <a:p>
            <a:pPr marL="0" indent="0">
              <a:buNone/>
            </a:pPr>
            <a:r>
              <a:rPr lang="en-IN" sz="4400" i="1" dirty="0"/>
              <a:t>5.Curriculum Objectives </a:t>
            </a:r>
          </a:p>
          <a:p>
            <a:pPr marL="0" indent="0">
              <a:buNone/>
            </a:pPr>
            <a:r>
              <a:rPr lang="en-IN" sz="4400" i="1" dirty="0"/>
              <a:t>6.Curriculum Outcomes</a:t>
            </a:r>
          </a:p>
          <a:p>
            <a:pPr marL="0" indent="0">
              <a:buNone/>
            </a:pPr>
            <a:r>
              <a:rPr lang="en-IN" sz="4400" i="1" dirty="0"/>
              <a:t>7.High-Level Course Structure</a:t>
            </a:r>
          </a:p>
          <a:p>
            <a:pPr marL="0" indent="0">
              <a:buNone/>
            </a:pPr>
            <a:r>
              <a:rPr lang="en-IN" sz="4400" i="1" dirty="0"/>
              <a:t>8.Learning Modality</a:t>
            </a:r>
          </a:p>
          <a:p>
            <a:pPr marL="0" indent="0">
              <a:buNone/>
            </a:pPr>
            <a:r>
              <a:rPr lang="en-IN" sz="4400" i="1" dirty="0"/>
              <a:t>9.Individual Course Outcomes</a:t>
            </a:r>
          </a:p>
          <a:p>
            <a:pPr marL="0" indent="0">
              <a:buNone/>
            </a:pPr>
            <a:r>
              <a:rPr lang="en-IN" sz="4400" i="1" dirty="0"/>
              <a:t>10.Suggested Practice and Assessment</a:t>
            </a:r>
          </a:p>
        </p:txBody>
      </p:sp>
      <p:pic>
        <p:nvPicPr>
          <p:cNvPr id="4" name="Picture 3" descr="Sphere of mesh and nodes"/>
          <p:cNvPicPr>
            <a:picLocks noChangeAspect="1"/>
          </p:cNvPicPr>
          <p:nvPr/>
        </p:nvPicPr>
        <p:blipFill rotWithShape="1">
          <a:blip r:embed="rId2"/>
          <a:srcRect l="21461"/>
          <a:stretch>
            <a:fillRect/>
          </a:stretch>
        </p:blipFill>
        <p:spPr>
          <a:xfrm>
            <a:off x="5795033" y="2514601"/>
            <a:ext cx="5236865" cy="3729038"/>
          </a:xfrm>
          <a:prstGeom prst="rect">
            <a:avLst/>
          </a:prstGeom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3647" y="831194"/>
            <a:ext cx="1017942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</a:rPr>
              <a:t>PUBLIC CLOUD:</a:t>
            </a:r>
          </a:p>
          <a:p>
            <a:endParaRPr lang="en-US" i="1" dirty="0"/>
          </a:p>
          <a:p>
            <a:r>
              <a:rPr lang="en-US" sz="2400" i="1" dirty="0"/>
              <a:t>Public cloud is open to all to store and access information via the internet.</a:t>
            </a:r>
          </a:p>
          <a:p>
            <a:r>
              <a:rPr lang="en-US" sz="2400" i="1" dirty="0"/>
              <a:t>Public clouds are managed by third parties. In public cloud, Security will be less when we compared to private and hybrid.</a:t>
            </a:r>
            <a:endParaRPr lang="en-IN" sz="24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843828"/>
            <a:ext cx="7620000" cy="374523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64025" y="820271"/>
            <a:ext cx="988358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</a:rPr>
              <a:t>PRIVATE CLOUD:</a:t>
            </a:r>
          </a:p>
          <a:p>
            <a:endParaRPr lang="en-US" sz="3200" i="1" dirty="0">
              <a:solidFill>
                <a:srgbClr val="00B0F0"/>
              </a:solidFill>
            </a:endParaRPr>
          </a:p>
          <a:p>
            <a:r>
              <a:rPr lang="en-US" sz="2800" i="1" dirty="0"/>
              <a:t>A private cloud is also known as an internal cloud or corporate cloud. It is used by organizations to build and manage their data </a:t>
            </a:r>
            <a:r>
              <a:rPr lang="en-US" sz="2800" i="1" dirty="0" err="1"/>
              <a:t>centres</a:t>
            </a:r>
            <a:r>
              <a:rPr lang="en-US" sz="2800" i="1" dirty="0"/>
              <a:t> . In private cloud  security will be high.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044" y="3048000"/>
            <a:ext cx="4762500" cy="3810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5118" y="173128"/>
            <a:ext cx="1073075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</a:rPr>
              <a:t>HYBRID CLOUD :</a:t>
            </a:r>
          </a:p>
          <a:p>
            <a:endParaRPr lang="en-US" sz="3200" b="1" i="1" dirty="0">
              <a:solidFill>
                <a:srgbClr val="00B0F0"/>
              </a:solidFill>
            </a:endParaRPr>
          </a:p>
          <a:p>
            <a:r>
              <a:rPr lang="en-US" sz="2800" i="1" dirty="0"/>
              <a:t>Hybrid cloud is the combination of both public and private cloud.</a:t>
            </a:r>
          </a:p>
          <a:p>
            <a:r>
              <a:rPr lang="en-US" sz="2800" i="1" dirty="0"/>
              <a:t>If the services are running on public then it will not have much security.</a:t>
            </a:r>
          </a:p>
          <a:p>
            <a:r>
              <a:rPr lang="en-US" sz="2800" i="1" dirty="0"/>
              <a:t>If the services are running on private then the cloud have high security</a:t>
            </a:r>
            <a:r>
              <a:rPr lang="en-US" sz="2800" dirty="0"/>
              <a:t>.</a:t>
            </a:r>
          </a:p>
          <a:p>
            <a:endParaRPr lang="en-IN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765" y="2687450"/>
            <a:ext cx="4961964" cy="356269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9589" y="282388"/>
            <a:ext cx="1070385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</a:rPr>
              <a:t>COMMUNITY CLOUD:</a:t>
            </a:r>
          </a:p>
          <a:p>
            <a:endParaRPr lang="en-US" sz="3200" b="1" i="1" dirty="0">
              <a:solidFill>
                <a:srgbClr val="00B0F0"/>
              </a:solidFill>
            </a:endParaRPr>
          </a:p>
          <a:p>
            <a:r>
              <a:rPr lang="en-US" sz="2800" i="1" dirty="0"/>
              <a:t>It allows multiple organizations to use same cloud to store their data.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IN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765" y="2541494"/>
            <a:ext cx="5115485" cy="314661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81228" y="133479"/>
            <a:ext cx="56544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>
                <a:solidFill>
                  <a:schemeClr val="accent1"/>
                </a:solidFill>
              </a:rPr>
              <a:t>T</a:t>
            </a:r>
            <a:r>
              <a:rPr lang="en-IN" sz="4400" b="1" i="1" dirty="0">
                <a:solidFill>
                  <a:schemeClr val="accent1"/>
                </a:solidFill>
              </a:rPr>
              <a:t>OP 10 CLOUD PROVIDERS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60" y="1855694"/>
            <a:ext cx="1307087" cy="15733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095" y="1855694"/>
            <a:ext cx="1801905" cy="15733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682" y="1689602"/>
            <a:ext cx="1613648" cy="16808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187" y="1855694"/>
            <a:ext cx="1613648" cy="18691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293" y="4429967"/>
            <a:ext cx="1613648" cy="203218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4118"/>
            <a:ext cx="2366682" cy="282388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611" y="4625788"/>
            <a:ext cx="2238934" cy="188258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106" y="1393767"/>
            <a:ext cx="1721223" cy="227255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646" y="4276165"/>
            <a:ext cx="2238934" cy="223221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952" y="4034118"/>
            <a:ext cx="3290047" cy="242803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471" y="1156447"/>
            <a:ext cx="9816354" cy="535192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4811" y="927845"/>
            <a:ext cx="6615953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i="1" dirty="0">
                <a:solidFill>
                  <a:schemeClr val="accent1"/>
                </a:solidFill>
              </a:rPr>
              <a:t>Cloud Economics</a:t>
            </a:r>
          </a:p>
          <a:p>
            <a:r>
              <a:rPr lang="en-US" sz="2400" i="1" dirty="0"/>
              <a:t>Cloud economics is the study of the costs, benefits, and economic principles of cloud computing for businesses.</a:t>
            </a:r>
          </a:p>
          <a:p>
            <a:endParaRPr lang="en-US" sz="2400" i="1" dirty="0"/>
          </a:p>
          <a:p>
            <a:endParaRPr lang="en-US" sz="2400" i="1" dirty="0"/>
          </a:p>
          <a:p>
            <a:r>
              <a:rPr lang="en-US" sz="2400" i="1" dirty="0"/>
              <a:t> Cloud economics analyzes the cost-benefit situation of building resources in the cloud, including: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Total cost of ownership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On-demand pricing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Return on investment</a:t>
            </a:r>
            <a:endParaRPr lang="en-IN" sz="2400" i="1" dirty="0"/>
          </a:p>
          <a:p>
            <a:endParaRPr lang="en-IN" dirty="0"/>
          </a:p>
        </p:txBody>
      </p:sp>
      <p:pic>
        <p:nvPicPr>
          <p:cNvPr id="1032" name="Picture 8" descr="A Comprehensive Guide to Cloud Cost Management Cloud Native Vs Open-Source  Too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388" y="927844"/>
            <a:ext cx="4101353" cy="467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4471" y="134471"/>
            <a:ext cx="671008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>
                <a:solidFill>
                  <a:schemeClr val="accent1"/>
                </a:solidFill>
              </a:rPr>
              <a:t>Cost Management</a:t>
            </a:r>
          </a:p>
          <a:p>
            <a:endParaRPr lang="en-US" sz="2400" i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i="1" dirty="0"/>
              <a:t>Cloud cost management is also known as cloud cost optimization or </a:t>
            </a:r>
            <a:r>
              <a:rPr lang="en-IN" sz="2400" i="1" dirty="0"/>
              <a:t>cloud cost governance</a:t>
            </a:r>
            <a:r>
              <a:rPr lang="en-US" sz="2400" i="1" dirty="0"/>
              <a:t> 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i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i="1" dirty="0"/>
              <a:t>Cloud cost management </a:t>
            </a:r>
            <a:r>
              <a:rPr lang="en-US" sz="2400" dirty="0"/>
              <a:t>is the process of managing and reducing a business’s overall cloud spend</a:t>
            </a:r>
            <a:r>
              <a:rPr lang="en-US" dirty="0"/>
              <a:t>.</a:t>
            </a:r>
            <a:r>
              <a:rPr lang="en-US" sz="2400" dirty="0"/>
              <a:t>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Here are some key aspects of cloud cost management:</a:t>
            </a:r>
            <a:r>
              <a:rPr lang="en-IN" sz="2400" dirty="0"/>
              <a:t>       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/>
              <a:t>Resource Optimization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/>
              <a:t>Cost Visibility and Analysis</a:t>
            </a:r>
            <a:r>
              <a:rPr lang="en-US" sz="2400" dirty="0"/>
              <a:t>       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Reserved Instances and Savings Plans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/>
              <a:t>Budgeting and Alerts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Use of Serverless and Managed Services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/>
              <a:t>Data Transfer Costs</a:t>
            </a:r>
            <a:endParaRPr lang="en-IN" sz="2400" i="1" dirty="0"/>
          </a:p>
        </p:txBody>
      </p:sp>
      <p:pic>
        <p:nvPicPr>
          <p:cNvPr id="2050" name="Picture 2" descr="Image result for Cloud Hosting Cos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683" y="1492623"/>
            <a:ext cx="4289610" cy="387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ome | Nectar Research Cloud tutoria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976" y="1452563"/>
            <a:ext cx="4128248" cy="395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9284" y="1290918"/>
            <a:ext cx="757069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>
                <a:solidFill>
                  <a:schemeClr val="accent1"/>
                </a:solidFill>
              </a:rPr>
              <a:t>Cloud Adoption</a:t>
            </a:r>
          </a:p>
          <a:p>
            <a:r>
              <a:rPr lang="en-US" sz="2400" dirty="0"/>
              <a:t>Cloud adoption brings about several strategic implications for businesses, affecting various aspects of their operations and competitive positioning. </a:t>
            </a:r>
          </a:p>
          <a:p>
            <a:endParaRPr lang="en-US" sz="2400" dirty="0"/>
          </a:p>
          <a:p>
            <a:r>
              <a:rPr lang="en-US" sz="2400" dirty="0"/>
              <a:t>Strategic implications of cloud adoption include: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   Scalability and Flexibility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   Cost Optimization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   Global Reach and Accessibility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   Innovation Acceleration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   Improved Collaboration and Agility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   Data Security and Compliance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ybrid Cloud Computing | Hybrid Cloud Hosting in India | Public Cloud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650" y="1887631"/>
            <a:ext cx="4381500" cy="292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5154" y="1120820"/>
            <a:ext cx="710564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i="1" dirty="0">
                <a:solidFill>
                  <a:schemeClr val="accent1"/>
                </a:solidFill>
              </a:rPr>
              <a:t>Security and compliance</a:t>
            </a:r>
          </a:p>
          <a:p>
            <a:r>
              <a:rPr lang="en-US" sz="2400" i="1" dirty="0"/>
              <a:t>Security and compliance are critical considerations for businesses migrating to the cloud.</a:t>
            </a:r>
          </a:p>
          <a:p>
            <a:endParaRPr lang="en-US" sz="2400" b="1" i="1" dirty="0">
              <a:solidFill>
                <a:schemeClr val="accent1"/>
              </a:solidFill>
            </a:endParaRPr>
          </a:p>
          <a:p>
            <a:r>
              <a:rPr lang="en-US" sz="2400" i="1" dirty="0"/>
              <a:t>some key aspects of security and compliance in the cloud: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i="1" dirty="0"/>
              <a:t>Data Encryption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Identity and Access Management (IAM)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i="1" dirty="0"/>
              <a:t>Network Security</a:t>
            </a:r>
            <a:r>
              <a:rPr lang="en-IN" sz="2400" b="1" i="1" dirty="0">
                <a:solidFill>
                  <a:schemeClr val="accent1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Security Monitoring and Incident Response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i="1" dirty="0"/>
              <a:t>Data Backup and Recovery</a:t>
            </a:r>
            <a:endParaRPr lang="en-IN" sz="2400" b="1" i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1" name="Rectangle 105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90710" y="842963"/>
            <a:ext cx="6248080" cy="5291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i="1" dirty="0">
                <a:solidFill>
                  <a:schemeClr val="accent1">
                    <a:lumMod val="75000"/>
                  </a:schemeClr>
                </a:solidFill>
              </a:rPr>
              <a:t>Curriculum Goal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i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i="1" dirty="0">
                <a:solidFill>
                  <a:schemeClr val="tx2">
                    <a:lumMod val="75000"/>
                  </a:schemeClr>
                </a:solidFill>
              </a:rPr>
              <a:t>Goal:</a:t>
            </a:r>
            <a:r>
              <a:rPr lang="en-US" sz="2000" b="1" i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i="1" dirty="0"/>
              <a:t>To provide learners with a comprehensive understanding of cloud computing fundamentals, enabling strategic decision-making and leveraging cloud technology for business transformation.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i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i="1" dirty="0">
                <a:solidFill>
                  <a:schemeClr val="tx2">
                    <a:lumMod val="75000"/>
                  </a:schemeClr>
                </a:solidFill>
              </a:rPr>
              <a:t>Rationale</a:t>
            </a:r>
            <a:r>
              <a:rPr lang="en-US" sz="2800" i="1" dirty="0">
                <a:solidFill>
                  <a:schemeClr val="tx2">
                    <a:lumMod val="75000"/>
                  </a:schemeClr>
                </a:solidFill>
              </a:rPr>
              <a:t>:</a:t>
            </a:r>
            <a:r>
              <a:rPr lang="en-US" sz="2800" i="1" dirty="0"/>
              <a:t> Emphasizing the role of cloud technology in driving innovation, cost savings, and agility.</a:t>
            </a:r>
          </a:p>
        </p:txBody>
      </p:sp>
      <p:pic>
        <p:nvPicPr>
          <p:cNvPr id="7" name="Picture 6" descr="Launching Your Tech Career - Basics and Beyond #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790" y="1407034"/>
            <a:ext cx="4905535" cy="495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plementing Cloud Governance - Solution Brie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424" y="510988"/>
            <a:ext cx="4298576" cy="513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641041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0" y="510989"/>
            <a:ext cx="8364071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i="1" dirty="0">
                <a:solidFill>
                  <a:schemeClr val="accent1"/>
                </a:solidFill>
              </a:rPr>
              <a:t>Governance &amp; Innovation Potential</a:t>
            </a:r>
          </a:p>
          <a:p>
            <a:r>
              <a:rPr lang="en-US" sz="2400" i="1" dirty="0"/>
              <a:t>Governance and innovation potential in the cloud are essential considerations for organizations looking to leverage cloud computing effectively. </a:t>
            </a:r>
          </a:p>
          <a:p>
            <a:endParaRPr lang="en-US" sz="2400" i="1" dirty="0"/>
          </a:p>
          <a:p>
            <a:r>
              <a:rPr lang="en-US" sz="2400" i="1" dirty="0"/>
              <a:t>Here's how they intersect and contribute to organizational success: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i="1" dirty="0"/>
              <a:t>Governance 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i="1" dirty="0"/>
              <a:t> Risk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i="1" dirty="0"/>
              <a:t> Innovation Culture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i="1" dirty="0"/>
              <a:t> Governance for Innovation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i="1" dirty="0"/>
              <a:t> Continuous Improvement</a:t>
            </a:r>
            <a:endParaRPr lang="en-US" sz="2400" i="1" dirty="0"/>
          </a:p>
          <a:p>
            <a:endParaRPr lang="en-IN" sz="2400" b="1" i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50" y="1277470"/>
            <a:ext cx="8623300" cy="55805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12317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IN" sz="2800" b="1" dirty="0">
                <a:solidFill>
                  <a:srgbClr val="00B050"/>
                </a:solidFill>
              </a:rPr>
              <a:t>                               </a:t>
            </a:r>
            <a:r>
              <a:rPr lang="en-IN" sz="3600" b="1" dirty="0">
                <a:solidFill>
                  <a:schemeClr val="tx2">
                    <a:lumMod val="75000"/>
                  </a:schemeClr>
                </a:solidFill>
              </a:rPr>
              <a:t>ADVANTAGES OF  CLOUD COMPUTING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loud Computing Wallpapers - Top Free Cloud Computing Backgrounds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236" y="1108761"/>
            <a:ext cx="5005108" cy="334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641041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5641041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1" y="349624"/>
            <a:ext cx="701936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IN" sz="3600" dirty="0">
                <a:solidFill>
                  <a:schemeClr val="accent1"/>
                </a:solidFill>
              </a:rPr>
              <a:t>Disadvantages of Cloud Computing</a:t>
            </a:r>
            <a:endParaRPr lang="en-US" sz="3600" dirty="0">
              <a:solidFill>
                <a:schemeClr val="accent1"/>
              </a:solidFill>
            </a:endParaRPr>
          </a:p>
          <a:p>
            <a:endParaRPr lang="en-US" dirty="0"/>
          </a:p>
          <a:p>
            <a:r>
              <a:rPr lang="en-US" sz="2400" i="1" dirty="0"/>
              <a:t>cloud computing offers numerous advantages, it also comes with several disadvantages: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i="1" dirty="0"/>
              <a:t>Security Concerns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i="1" dirty="0"/>
              <a:t>Data Privacy and Compliance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i="1" dirty="0"/>
              <a:t>Dependency on Internet Connectivity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i="1" dirty="0"/>
              <a:t>Downtime and Reliability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i="1" dirty="0"/>
              <a:t>Cost Management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5763" y="1271588"/>
            <a:ext cx="591502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i="1" dirty="0">
                <a:solidFill>
                  <a:schemeClr val="accent1"/>
                </a:solidFill>
              </a:rPr>
              <a:t>Learning Modality</a:t>
            </a:r>
          </a:p>
          <a:p>
            <a:endParaRPr lang="en-GB" b="1" i="1" dirty="0"/>
          </a:p>
          <a:p>
            <a:r>
              <a:rPr lang="en-GB" sz="3200" b="1" i="1" dirty="0">
                <a:solidFill>
                  <a:schemeClr val="tx2">
                    <a:lumMod val="75000"/>
                  </a:schemeClr>
                </a:solidFill>
              </a:rPr>
              <a:t>Delivery Methods:</a:t>
            </a:r>
            <a:endParaRPr lang="en-GB" sz="3200" i="1" dirty="0">
              <a:solidFill>
                <a:schemeClr val="tx2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i="1" dirty="0"/>
              <a:t>Case Studies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i="1" dirty="0"/>
              <a:t>Interactive Simulations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i="1" dirty="0"/>
              <a:t>Expert-led Discussions</a:t>
            </a:r>
          </a:p>
          <a:p>
            <a:pPr lvl="1"/>
            <a:endParaRPr lang="en-GB" i="1" dirty="0"/>
          </a:p>
          <a:p>
            <a:r>
              <a:rPr lang="en-GB" sz="3200" b="1" i="1" dirty="0">
                <a:solidFill>
                  <a:schemeClr val="tx2">
                    <a:lumMod val="75000"/>
                  </a:schemeClr>
                </a:solidFill>
              </a:rPr>
              <a:t>Rationale</a:t>
            </a:r>
            <a:r>
              <a:rPr lang="en-GB" sz="2800" b="1" i="1" dirty="0"/>
              <a:t>:</a:t>
            </a:r>
          </a:p>
          <a:p>
            <a:r>
              <a:rPr lang="en-GB" sz="2800" i="1" dirty="0"/>
              <a:t> </a:t>
            </a:r>
            <a:r>
              <a:rPr lang="en-GB" sz="2400" i="1" dirty="0"/>
              <a:t>Effective for conveying both technical and strategic facets of cloud technology, ensuring comprehensive learning for executives</a:t>
            </a:r>
            <a:r>
              <a:rPr lang="en-GB" sz="2400" dirty="0"/>
              <a:t>.</a:t>
            </a:r>
          </a:p>
        </p:txBody>
      </p:sp>
      <p:pic>
        <p:nvPicPr>
          <p:cNvPr id="9218" name="Picture 2" descr="Page 9 | 31,000+ Cloud Engineer Infographic Pictur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7" y="1271588"/>
            <a:ext cx="5286375" cy="458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0038" y="1028700"/>
            <a:ext cx="625792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i="1" dirty="0">
                <a:solidFill>
                  <a:schemeClr val="accent1"/>
                </a:solidFill>
              </a:rPr>
              <a:t>Individual Course Outcome </a:t>
            </a:r>
          </a:p>
          <a:p>
            <a:endParaRPr lang="en-GB" sz="2000" b="1" i="1" dirty="0"/>
          </a:p>
          <a:p>
            <a:r>
              <a:rPr lang="en-GB" sz="3200" b="1" i="1" dirty="0">
                <a:solidFill>
                  <a:schemeClr val="tx2">
                    <a:lumMod val="75000"/>
                  </a:schemeClr>
                </a:solidFill>
              </a:rPr>
              <a:t>Outcome:</a:t>
            </a:r>
            <a:r>
              <a:rPr lang="en-GB" sz="3200" i="1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r>
              <a:rPr lang="en-GB" sz="2400" i="1" dirty="0"/>
              <a:t>Foundational understanding of cloud technology</a:t>
            </a:r>
          </a:p>
          <a:p>
            <a:endParaRPr lang="en-GB" sz="2000" i="1" dirty="0"/>
          </a:p>
          <a:p>
            <a:r>
              <a:rPr lang="en-GB" sz="3200" b="1" i="1" dirty="0">
                <a:solidFill>
                  <a:schemeClr val="tx2">
                    <a:lumMod val="75000"/>
                  </a:schemeClr>
                </a:solidFill>
              </a:rPr>
              <a:t>Rationale:</a:t>
            </a:r>
            <a:r>
              <a:rPr lang="en-GB" sz="3200" i="1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r>
              <a:rPr lang="en-GB" sz="2400" i="1" dirty="0"/>
              <a:t>Establishes a strong base for understanding cloud-based business strategies and making informed decisions.</a:t>
            </a:r>
          </a:p>
        </p:txBody>
      </p:sp>
      <p:pic>
        <p:nvPicPr>
          <p:cNvPr id="12290" name="Picture 2" descr="It’s Time To Start Training - CRA - Industry Ne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025" y="1028700"/>
            <a:ext cx="462915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571500"/>
            <a:ext cx="644366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i="1" dirty="0">
                <a:solidFill>
                  <a:schemeClr val="accent1"/>
                </a:solidFill>
              </a:rPr>
              <a:t>Suggested Practice</a:t>
            </a:r>
          </a:p>
          <a:p>
            <a:endParaRPr lang="en-GB" sz="2000" b="1" i="1" dirty="0"/>
          </a:p>
          <a:p>
            <a:r>
              <a:rPr lang="en-GB" sz="3200" b="1" i="1" dirty="0">
                <a:solidFill>
                  <a:schemeClr val="tx2">
                    <a:lumMod val="75000"/>
                  </a:schemeClr>
                </a:solidFill>
              </a:rPr>
              <a:t>Practical Activities: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i="1" dirty="0"/>
              <a:t>Analysis of real-world Scenarios to understand  practical applications.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i="1" dirty="0"/>
              <a:t>Small Projects after each module  to apply cloud concepts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i="1" dirty="0"/>
              <a:t>Lab practices for hands-on experience with cloud services</a:t>
            </a:r>
          </a:p>
          <a:p>
            <a:pPr lvl="1"/>
            <a:endParaRPr lang="en-GB" sz="2000" i="1" dirty="0"/>
          </a:p>
          <a:p>
            <a:r>
              <a:rPr lang="en-GB" sz="3200" b="1" i="1" dirty="0">
                <a:solidFill>
                  <a:schemeClr val="tx2">
                    <a:lumMod val="75000"/>
                  </a:schemeClr>
                </a:solidFill>
              </a:rPr>
              <a:t>Justification: </a:t>
            </a:r>
          </a:p>
          <a:p>
            <a:r>
              <a:rPr lang="en-GB" sz="2400" i="1" dirty="0"/>
              <a:t>Relevant to real-world executive decision-making in the cloud domain.</a:t>
            </a:r>
          </a:p>
        </p:txBody>
      </p:sp>
      <p:pic>
        <p:nvPicPr>
          <p:cNvPr id="10242" name="Picture 2" descr="Optimize your EC2 Costs using this New Tool from A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2" y="571500"/>
            <a:ext cx="5286376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300" y="1042987"/>
            <a:ext cx="6958012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i="1" dirty="0">
                <a:solidFill>
                  <a:schemeClr val="accent1"/>
                </a:solidFill>
              </a:rPr>
              <a:t>Suggested Assessment Method </a:t>
            </a:r>
          </a:p>
          <a:p>
            <a:endParaRPr lang="en-GB" sz="4000" b="1" i="1" dirty="0">
              <a:solidFill>
                <a:schemeClr val="accent1"/>
              </a:solidFill>
            </a:endParaRPr>
          </a:p>
          <a:p>
            <a:r>
              <a:rPr lang="en-GB" sz="3200" b="1" i="1" dirty="0">
                <a:solidFill>
                  <a:schemeClr val="tx2">
                    <a:lumMod val="75000"/>
                  </a:schemeClr>
                </a:solidFill>
              </a:rPr>
              <a:t>Assessment Methods:</a:t>
            </a:r>
            <a:endParaRPr lang="en-GB" sz="3200" i="1" dirty="0">
              <a:solidFill>
                <a:schemeClr val="tx2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i="1" dirty="0"/>
              <a:t>Analysis of case studies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i="1" dirty="0"/>
              <a:t>Strategic planning exercises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000" i="1" dirty="0"/>
          </a:p>
          <a:p>
            <a:r>
              <a:rPr lang="en-GB" sz="3200" b="1" i="1" dirty="0">
                <a:solidFill>
                  <a:schemeClr val="tx2">
                    <a:lumMod val="75000"/>
                  </a:schemeClr>
                </a:solidFill>
              </a:rPr>
              <a:t>Reasoning:</a:t>
            </a:r>
          </a:p>
          <a:p>
            <a:r>
              <a:rPr lang="en-GB" sz="2400" i="1" dirty="0"/>
              <a:t>Effectively measures the executive's grasp of cloud   implications for their organization and strategic decision-making capabilities.</a:t>
            </a:r>
          </a:p>
        </p:txBody>
      </p:sp>
      <p:pic>
        <p:nvPicPr>
          <p:cNvPr id="11268" name="Picture 4" descr="How Platform Engineering can control cloud costs | Facets.cloud posted on  the topic | Linked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012" y="785813"/>
            <a:ext cx="4714875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ideo Explanation Network Services osi - YouTu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837" y="2386013"/>
            <a:ext cx="6434504" cy="2788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-271463"/>
            <a:ext cx="110299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  <a:r>
              <a:rPr lang="en-IN" dirty="0"/>
              <a:t>                                                                                   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 </a:t>
            </a:r>
            <a:r>
              <a:rPr lang="en-IN" sz="4000" b="1" i="1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418279"/>
            <a:ext cx="55678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The rapid‎‎‎‎ evolution of cloud computing has‎‎‎‎ reshaped the way we store,‎‎‎‎ access, and manage data and‎‎‎ applications. </a:t>
            </a:r>
            <a:endParaRPr lang="en-IN" sz="2800" i="1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No.1 Company Incorporation Services in Singapore [2022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717" y="1573306"/>
            <a:ext cx="6131859" cy="435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72353" y="2366682"/>
            <a:ext cx="5284694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i="1" dirty="0">
                <a:solidFill>
                  <a:schemeClr val="accent1"/>
                </a:solidFill>
              </a:rPr>
              <a:t>Questions and Support</a:t>
            </a:r>
          </a:p>
          <a:p>
            <a:endParaRPr lang="en-IN" sz="4000" b="1" i="1" dirty="0">
              <a:solidFill>
                <a:schemeClr val="accent1"/>
              </a:solidFill>
            </a:endParaRPr>
          </a:p>
          <a:p>
            <a:r>
              <a:rPr lang="en-US" sz="4000" b="1" i="1" dirty="0">
                <a:solidFill>
                  <a:schemeClr val="accent1"/>
                </a:solidFill>
              </a:rPr>
              <a:t> </a:t>
            </a:r>
            <a:r>
              <a:rPr lang="en-US" sz="2800" i="1" dirty="0"/>
              <a:t>if you have any questions or need clarification on the exercise, please reach out to me.</a:t>
            </a:r>
            <a:r>
              <a:rPr lang="en-IN" sz="2800" i="1" dirty="0"/>
              <a:t>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000" y="594000"/>
            <a:ext cx="9450000" cy="5670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2827" y="0"/>
            <a:ext cx="6106313" cy="6854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i="1" dirty="0">
                <a:solidFill>
                  <a:schemeClr val="accent1">
                    <a:lumMod val="75000"/>
                  </a:schemeClr>
                </a:solidFill>
              </a:rPr>
              <a:t>Target Audience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i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</a:rPr>
              <a:t>Learner Person:                          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i="1" dirty="0"/>
              <a:t>Aspiring Cloud Professionals, IT Students,  Entry-level IT Employees, Students with out cloud knowledge.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</a:rPr>
              <a:t>Profile Characteristics: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i="1" dirty="0"/>
              <a:t>Strategic decision-makers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i="1" dirty="0"/>
              <a:t>Focus on leveraging technology for business growth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i="1" dirty="0"/>
              <a:t>Limited technical background but keen on understanding strategic implications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</a:rPr>
              <a:t>Influence on Curriculum Design: 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i="1" dirty="0"/>
              <a:t>Tailored to address business opportunities, challenges, and strategic use cases of cloud technology.</a:t>
            </a:r>
          </a:p>
        </p:txBody>
      </p:sp>
      <p:sp>
        <p:nvSpPr>
          <p:cNvPr id="2081" name="Rectangle 208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8369424" y="3028872"/>
            <a:ext cx="1559464" cy="6106313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3" name="Rectangle 208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015441" y="-3760"/>
            <a:ext cx="2176557" cy="68579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0" name="Rectangle 207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V="1">
            <a:off x="6096000" y="5502302"/>
            <a:ext cx="6106314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082" name="Rectangle 208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>
            <a:off x="9026892" y="2939627"/>
            <a:ext cx="3162908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pic>
        <p:nvPicPr>
          <p:cNvPr id="3074" name="Picture 2" descr="A Simple Guide to Teamwork for [Software Engineering] Dummies | by Diego  Caravana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516" y="0"/>
            <a:ext cx="6081284" cy="686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6" name="Slide Background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098" name="TextBox 3097"/>
          <p:cNvSpPr txBox="1"/>
          <p:nvPr/>
        </p:nvSpPr>
        <p:spPr>
          <a:xfrm>
            <a:off x="0" y="1285875"/>
            <a:ext cx="5543548" cy="4286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i="1" dirty="0">
                <a:solidFill>
                  <a:schemeClr val="accent1"/>
                </a:solidFill>
              </a:rPr>
              <a:t>Prerequisite Knowledge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</a:rPr>
              <a:t>Prerequisites: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i="1" dirty="0"/>
              <a:t>Basic understanding of IT infrastructure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i="1" dirty="0"/>
              <a:t>Awareness of current business challenges and technology trends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i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</a:rPr>
              <a:t>Justification</a:t>
            </a:r>
            <a:r>
              <a:rPr lang="en-US" sz="3200" i="1" dirty="0">
                <a:solidFill>
                  <a:schemeClr val="tx2">
                    <a:lumMod val="75000"/>
                  </a:schemeClr>
                </a:solidFill>
              </a:rPr>
              <a:t>: </a:t>
            </a:r>
            <a:r>
              <a:rPr lang="en-US" sz="2400" i="1" dirty="0"/>
              <a:t>Provides a foundation for grasping the cloud's value proposition and strategic impact.</a:t>
            </a:r>
          </a:p>
        </p:txBody>
      </p:sp>
      <p:sp>
        <p:nvSpPr>
          <p:cNvPr id="3088" name="Rectangle 308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410200" y="0"/>
            <a:ext cx="6781799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77800" dist="215900" dir="8520000" sx="94000" sy="94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Image Credit: HiTechNect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549" y="1285875"/>
            <a:ext cx="6357939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4" name="Rectangle 41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14338" y="1700213"/>
            <a:ext cx="5681662" cy="4405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i="1" dirty="0">
                <a:solidFill>
                  <a:schemeClr val="accent1"/>
                </a:solidFill>
              </a:rPr>
              <a:t>Skill Level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b="1" i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i="1" dirty="0"/>
              <a:t>Skill Level: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i="1" dirty="0"/>
              <a:t>Beginner to</a:t>
            </a:r>
            <a:r>
              <a:rPr lang="en-US" sz="3200" b="1" i="1" dirty="0"/>
              <a:t> </a:t>
            </a:r>
            <a:r>
              <a:rPr lang="en-US" sz="3200" i="1" dirty="0"/>
              <a:t>Intermediate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i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i="1" dirty="0"/>
              <a:t>Explanation:</a:t>
            </a:r>
            <a:r>
              <a:rPr lang="en-US" sz="2000" b="1" i="1" dirty="0"/>
              <a:t> </a:t>
            </a:r>
            <a:r>
              <a:rPr lang="en-US" sz="2800" i="1" dirty="0"/>
              <a:t>Balancing technical insight with strategic application to facilitate informed decision-making on cloud strategies and investments</a:t>
            </a:r>
            <a:r>
              <a:rPr lang="en-US" sz="2800" dirty="0"/>
              <a:t>.</a:t>
            </a:r>
          </a:p>
        </p:txBody>
      </p:sp>
      <p:pic>
        <p:nvPicPr>
          <p:cNvPr id="6146" name="Picture 2" descr="Cloud Engineer Vector Art, Icons, and Graphics for Free Downlo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725" y="1524000"/>
            <a:ext cx="5553074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6" name="Rectangle 513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814387"/>
            <a:ext cx="5957888" cy="6029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i="1" dirty="0">
                <a:solidFill>
                  <a:schemeClr val="accent1"/>
                </a:solidFill>
              </a:rPr>
              <a:t>Curriculum Objectives: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i="1" dirty="0"/>
              <a:t>Understand core cloud concepts and models (IaaS, PaaS, SaaS)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i="1" dirty="0"/>
              <a:t>Learn about different deployment models (public, private, hybrid, multi-cloud)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i="1" dirty="0"/>
              <a:t>Identify key cloud services and their business applications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i="1" dirty="0"/>
              <a:t>Evaluate the strategic benefits and challenges of cloud adoption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i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</a:rPr>
              <a:t>Relevance</a:t>
            </a:r>
            <a:r>
              <a:rPr lang="en-US" sz="3200" i="1" dirty="0">
                <a:solidFill>
                  <a:schemeClr val="tx2">
                    <a:lumMod val="75000"/>
                  </a:schemeClr>
                </a:solidFill>
              </a:rPr>
              <a:t>:</a:t>
            </a:r>
            <a:r>
              <a:rPr lang="en-US" sz="3200" i="1" dirty="0">
                <a:solidFill>
                  <a:schemeClr val="accent1"/>
                </a:solidFill>
              </a:rPr>
              <a:t> </a:t>
            </a:r>
            <a:r>
              <a:rPr lang="en-US" sz="2400" i="1" dirty="0"/>
              <a:t>Ensures executives can make informed decisions and lead cloud-driven initiatives</a:t>
            </a:r>
            <a:r>
              <a:rPr lang="en-US" sz="2000" i="1" dirty="0"/>
              <a:t>.</a:t>
            </a:r>
          </a:p>
        </p:txBody>
      </p:sp>
      <p:pic>
        <p:nvPicPr>
          <p:cNvPr id="2" name="Picture 2" descr="https://media.licdn.com/dms/image/C5612AQH4P1ZdYg0A4g/article-cover_image-shrink_720_1280/0/1621002364718?e=1723680000&amp;v=beta&amp;t=eYRffaq5owqGmkEict-66EXFum6ws8lSryPupu_YwU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114" y="828675"/>
            <a:ext cx="5653086" cy="475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7" name="Rectangle 615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452437"/>
            <a:ext cx="5857874" cy="640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i="1" dirty="0">
                <a:solidFill>
                  <a:schemeClr val="accent1"/>
                </a:solidFill>
              </a:rPr>
              <a:t>Curriculum Outcomes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</a:rPr>
              <a:t>Outcomes</a:t>
            </a:r>
            <a:r>
              <a:rPr lang="en-US" sz="3200" i="1" dirty="0">
                <a:solidFill>
                  <a:schemeClr val="tx2">
                    <a:lumMod val="75000"/>
                  </a:schemeClr>
                </a:solidFill>
              </a:rPr>
              <a:t>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i="1" dirty="0"/>
              <a:t>Enhanced ability to evaluate cloud solutions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i="1" dirty="0"/>
              <a:t>Improved capability to drive cloud initiatives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i="1" dirty="0"/>
              <a:t>Better understanding of cloud risks and benefits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i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</a:rPr>
              <a:t>Significance</a:t>
            </a:r>
            <a:r>
              <a:rPr lang="en-US" sz="3200" i="1" dirty="0">
                <a:solidFill>
                  <a:schemeClr val="tx2">
                    <a:lumMod val="75000"/>
                  </a:schemeClr>
                </a:solidFill>
              </a:rPr>
              <a:t>:</a:t>
            </a:r>
            <a:r>
              <a:rPr lang="en-US" sz="2400" i="1" dirty="0"/>
              <a:t> Prepares executives to lead business transformation through cloud adoption.</a:t>
            </a:r>
          </a:p>
        </p:txBody>
      </p:sp>
      <p:pic>
        <p:nvPicPr>
          <p:cNvPr id="7170" name="Picture 2" descr="5 Key Benefits of Cloud Computing for Business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74" y="452438"/>
            <a:ext cx="6057901" cy="595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84" name="Rectangle 718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6572250" cy="6615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200" b="1" i="1" dirty="0">
                <a:solidFill>
                  <a:schemeClr val="accent1"/>
                </a:solidFill>
              </a:rPr>
              <a:t>High-Level Course Structure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</a:rPr>
              <a:t>Course Outline: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i="1" dirty="0"/>
              <a:t>Introduction to Cloud Computing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i="1" dirty="0"/>
              <a:t>Cloud Service Models (IaaS, PaaS, SaaS)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i="1" dirty="0"/>
              <a:t>Deployment Models (public, private, hybrid, multi-cloud)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i="1" dirty="0"/>
              <a:t>Basic Cloud Services and Use Cases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i="1" dirty="0"/>
              <a:t>Strategic Implications of Cloud Adoption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i="1" dirty="0"/>
              <a:t>Cloud Economics and Cost Management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i="1" dirty="0"/>
              <a:t>Security and Compliance in the Cloud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i="1" dirty="0"/>
              <a:t>Governance and Innovation Potential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i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</a:rPr>
              <a:t>Rationale</a:t>
            </a:r>
            <a:r>
              <a:rPr lang="en-US" sz="3200" i="1" dirty="0">
                <a:solidFill>
                  <a:schemeClr val="tx2">
                    <a:lumMod val="75000"/>
                  </a:schemeClr>
                </a:solidFill>
              </a:rPr>
              <a:t>: </a:t>
            </a:r>
            <a:r>
              <a:rPr lang="en-US" sz="2400" i="1" dirty="0"/>
              <a:t>Structured to cover essential concepts and strategic insights, aligned with industry trends and evolving cloud landscape.</a:t>
            </a:r>
          </a:p>
        </p:txBody>
      </p:sp>
      <p:pic>
        <p:nvPicPr>
          <p:cNvPr id="8194" name="Picture 2" descr="Digital Data Protection Illustration With Cyber Security Cartoon Character  Cloud Computing Network Safety Concept, Security, Data, Protection PNG  Transparent Image and Clipart for Free Downlo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0" y="0"/>
            <a:ext cx="5619750" cy="673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1444</Words>
  <Application>Microsoft Office PowerPoint</Application>
  <PresentationFormat>Widescreen</PresentationFormat>
  <Paragraphs>234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Imprint MT Shadow</vt:lpstr>
      <vt:lpstr>Wingdings</vt:lpstr>
      <vt:lpstr>Office Theme</vt:lpstr>
      <vt:lpstr>Title: Cloud Computing Fundamentals  Subtitle: Curriculum Planning                      Name : Ravi Talakonda    </vt:lpstr>
      <vt:lpstr>                            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 E5490</dc:creator>
  <cp:lastModifiedBy>Ravi Talakonda</cp:lastModifiedBy>
  <cp:revision>107</cp:revision>
  <dcterms:created xsi:type="dcterms:W3CDTF">2024-06-08T14:05:00Z</dcterms:created>
  <dcterms:modified xsi:type="dcterms:W3CDTF">2024-06-10T16:53:56Z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53C741EF56E24AF397D45A0F0B90782B_12</vt:lpwstr>
  </property>
  <property fmtid="{D5CDD505-2E9C-101B-9397-08002B2CF9AE}" pid="3" name="KSOProductBuildVer">
    <vt:lpwstr>1033-12.2.0.17119</vt:lpwstr>
  </property>
</Properties>
</file>